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70" r:id="rId4"/>
    <p:sldId id="273" r:id="rId5"/>
    <p:sldId id="274" r:id="rId6"/>
    <p:sldId id="275" r:id="rId7"/>
    <p:sldId id="284" r:id="rId8"/>
    <p:sldId id="285" r:id="rId9"/>
    <p:sldId id="276" r:id="rId10"/>
    <p:sldId id="277" r:id="rId11"/>
    <p:sldId id="278" r:id="rId12"/>
    <p:sldId id="279" r:id="rId13"/>
    <p:sldId id="282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359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17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02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80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97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1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088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52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91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2221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287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F6926-7A65-496F-A427-FD81CAAAF681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D25DC-AFF4-4205-99CB-0F32A1BFF2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166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014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 рассмотрении обращений коррупционной направленности от родителей обучающихся образовательных учреждений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г. Нижнекамска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6" descr="sborkanew.png"/>
          <p:cNvPicPr>
            <a:picLocks noChangeAspect="1"/>
          </p:cNvPicPr>
          <p:nvPr/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30885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5" name="Прямоугольник с двумя вырезанными противолежащими углами 9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4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390863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МБДОУ «Детский сад комбинированного вида с группами для детей с нарушениями речи № 73» </a:t>
            </a: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637961"/>
              </p:ext>
            </p:extLst>
          </p:nvPr>
        </p:nvGraphicFramePr>
        <p:xfrm>
          <a:off x="539552" y="2780928"/>
          <a:ext cx="7848871" cy="2142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121"/>
                <a:gridCol w="2207496"/>
                <a:gridCol w="2289254"/>
              </a:tblGrid>
              <a:tr h="1392835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316 936,69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277 425,56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9988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Текущий ремонт здания, сооружений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117 262,50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3" descr="C:\Users\Урмеева АС\Pictures\4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863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186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91880" y="390863"/>
            <a:ext cx="5328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МАДОУ «Детский сад общеразвивающего вида № 80»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1990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году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13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,325 воспитанников,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28 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8012634"/>
              </p:ext>
            </p:extLst>
          </p:nvPr>
        </p:nvGraphicFramePr>
        <p:xfrm>
          <a:off x="539553" y="3068519"/>
          <a:ext cx="7632847" cy="336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8964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31 322 449,14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15 223 933,27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299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4148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в чистоте помещений, дворов и др.)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коммунал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систем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Канцтовары,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95 839,08</a:t>
                      </a:r>
                      <a:endParaRPr lang="ru-RU" sz="2400" b="1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34 700,00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34 000,00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36 925,52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26 300,00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 descr="C:\Users\Урмеева АС\Pictures\4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283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390863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МБДОУ «Детский сад </a:t>
            </a:r>
            <a:r>
              <a:rPr lang="ru-RU" sz="2400" b="1" dirty="0" smtClean="0">
                <a:solidFill>
                  <a:srgbClr val="C00000"/>
                </a:solidFill>
              </a:rPr>
              <a:t>общеразвивающего </a:t>
            </a:r>
            <a:r>
              <a:rPr lang="ru-RU" sz="2400" b="1" dirty="0">
                <a:solidFill>
                  <a:srgbClr val="C00000"/>
                </a:solidFill>
              </a:rPr>
              <a:t>вида </a:t>
            </a:r>
            <a:r>
              <a:rPr lang="ru-RU" sz="2400" b="1" dirty="0" smtClean="0">
                <a:solidFill>
                  <a:srgbClr val="C00000"/>
                </a:solidFill>
              </a:rPr>
              <a:t>№ 80» </a:t>
            </a:r>
            <a:endParaRPr lang="ru-RU" sz="2400" b="1" dirty="0">
              <a:solidFill>
                <a:srgbClr val="C00000"/>
              </a:solidFill>
            </a:endParaRP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28328493"/>
              </p:ext>
            </p:extLst>
          </p:nvPr>
        </p:nvGraphicFramePr>
        <p:xfrm>
          <a:off x="539552" y="2492896"/>
          <a:ext cx="7848871" cy="38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121"/>
                <a:gridCol w="2207496"/>
                <a:gridCol w="2289254"/>
              </a:tblGrid>
              <a:tr h="1409883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1 773 721,55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1 213 636,94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Ремонт, </a:t>
                      </a:r>
                    </a:p>
                    <a:p>
                      <a:pPr algn="l"/>
                      <a:r>
                        <a:rPr lang="ru-RU" sz="2400" b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Игрушки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образ. процесса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2" descr="C:\Users\Урмеева АС\Pictures\4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153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4949" y="188640"/>
            <a:ext cx="71741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Финансирование и расходование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бюджетных средств дошкольными ОУ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Нижнекамского района РТ: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5671316"/>
              </p:ext>
            </p:extLst>
          </p:nvPr>
        </p:nvGraphicFramePr>
        <p:xfrm>
          <a:off x="827584" y="2060846"/>
          <a:ext cx="7488832" cy="3960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3724"/>
                <a:gridCol w="2765108"/>
              </a:tblGrid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Всего ДОУ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95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Бюджетные</a:t>
                      </a:r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ассигнования на 2016 год (руб.)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2 032 875 820,49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 1 полугодии 2016 года израсходовано (руб.), из них на: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1 021 833 695,21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ремонт помещений 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3 087 672,03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канцтовары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234 996,31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 прочие работы, услуги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1 459 492,71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802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555" y="332656"/>
            <a:ext cx="78089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Финансирование и расходование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внебюджетных средств дошкольными ОУ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Нижнекамского района РТ: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60337934"/>
              </p:ext>
            </p:extLst>
          </p:nvPr>
        </p:nvGraphicFramePr>
        <p:xfrm>
          <a:off x="827605" y="2636912"/>
          <a:ext cx="7488832" cy="2397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3724"/>
                <a:gridCol w="2765108"/>
              </a:tblGrid>
              <a:tr h="5211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Всего ДОУ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95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Поступление </a:t>
                      </a:r>
                      <a:r>
                        <a:rPr lang="ru-RU" sz="24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внебюджетных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средств в 1 полугодии 2016 г.(руб.)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29 375 970,55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 1 полугодии 2016 года израсходовано (руб.):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23 030 979,82 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650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Рассмотрены обращения по учреждениям: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5438684"/>
              </p:ext>
            </p:extLst>
          </p:nvPr>
        </p:nvGraphicFramePr>
        <p:xfrm>
          <a:off x="1043608" y="1196753"/>
          <a:ext cx="7416824" cy="5455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5040560"/>
              </a:tblGrid>
              <a:tr h="8073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Наименование ОУ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Тема обращения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10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ДОУ № 9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покупку новой мебели в группы – 3 000 руб.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10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53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на ремонт спальни группы и покупку новой мебели – 500 руб.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83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73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на веранду, канцтовары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10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80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Оплата дополнительных платных услуг – 900 руб.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4373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ДОУ № 94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Сбор денег на покупку и установку скамеек</a:t>
                      </a:r>
                      <a:r>
                        <a:rPr lang="ru-RU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на веранды(1 000 руб.), рабочие тетради (200 руб.)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636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рмеева АС\Pictures\42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416" y="733346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3928" y="390863"/>
            <a:ext cx="46085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9»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1968 году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8 групп 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196 воспитанников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19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8214622"/>
              </p:ext>
            </p:extLst>
          </p:nvPr>
        </p:nvGraphicFramePr>
        <p:xfrm>
          <a:off x="539553" y="3068519"/>
          <a:ext cx="7632847" cy="3207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8964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19 473 980,71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9 526 834,48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299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4 890,9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4148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ДОУ (содержание в чистоте помещений, дворов и др.)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37 934,66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17 367,27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459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рмеева АС\Pictures\42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416" y="733346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3928" y="390863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9»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7606225"/>
              </p:ext>
            </p:extLst>
          </p:nvPr>
        </p:nvGraphicFramePr>
        <p:xfrm>
          <a:off x="539553" y="2564903"/>
          <a:ext cx="7632847" cy="3436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392835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106 393,24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56 447,32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9988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Расходы на тех. обслуживание и ремонт оборудования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4 000,00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3741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Закупка частей к оборудованию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Канцтовары,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3 130,00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2 769,98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071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0711" y="260648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53»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1984 году, 12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270 воспитанников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19 педагогов</a:t>
            </a:r>
            <a:endParaRPr lang="ru-RU" sz="2400" b="1" dirty="0">
              <a:solidFill>
                <a:srgbClr val="C00000"/>
              </a:solidFill>
            </a:endParaRPr>
          </a:p>
          <a:p>
            <a:pPr lvl="0" algn="ctr"/>
            <a:endParaRPr lang="ru-RU" sz="24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786572"/>
              </p:ext>
            </p:extLst>
          </p:nvPr>
        </p:nvGraphicFramePr>
        <p:xfrm>
          <a:off x="539553" y="2060850"/>
          <a:ext cx="8352927" cy="39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1258"/>
                <a:gridCol w="2187413"/>
                <a:gridCol w="2304256"/>
              </a:tblGrid>
              <a:tr h="1300428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26 627 932,12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13 057 850,13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1521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8489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помещений</a:t>
                      </a:r>
                    </a:p>
                    <a:p>
                      <a:pPr algn="l"/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Коммунал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и инженерные системы</a:t>
                      </a:r>
                    </a:p>
                    <a:p>
                      <a:pPr algn="l"/>
                      <a:endParaRPr lang="ru-RU" sz="2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Тех.обслуживание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ремонт оборудования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65 874,57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22 515,00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22 309,23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30 594,85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18 000,00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22 309,23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01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39086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общеразвивающего вида № 53»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8888879"/>
              </p:ext>
            </p:extLst>
          </p:nvPr>
        </p:nvGraphicFramePr>
        <p:xfrm>
          <a:off x="539553" y="1556791"/>
          <a:ext cx="8352927" cy="4212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1258"/>
                <a:gridCol w="2187413"/>
                <a:gridCol w="2304256"/>
              </a:tblGrid>
              <a:tr h="1350301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349 786,16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241 421,17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50301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Ремонт, </a:t>
                      </a:r>
                    </a:p>
                    <a:p>
                      <a:pPr algn="l"/>
                      <a:r>
                        <a:rPr lang="ru-RU" sz="2400" b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11732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Игрушки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образ. процесса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7014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91880" y="390863"/>
            <a:ext cx="5328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№ 94 «</a:t>
            </a:r>
            <a:r>
              <a:rPr lang="ru-RU" sz="2400" b="1" dirty="0" err="1" smtClean="0">
                <a:solidFill>
                  <a:srgbClr val="C00000"/>
                </a:solidFill>
              </a:rPr>
              <a:t>Соенеч</a:t>
            </a:r>
            <a:r>
              <a:rPr lang="ru-RU" sz="2400" b="1" dirty="0" smtClean="0">
                <a:solidFill>
                  <a:srgbClr val="C00000"/>
                </a:solidFill>
              </a:rPr>
              <a:t>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2015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году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14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,299 воспитанников,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30 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1277899"/>
              </p:ext>
            </p:extLst>
          </p:nvPr>
        </p:nvGraphicFramePr>
        <p:xfrm>
          <a:off x="539553" y="3068519"/>
          <a:ext cx="7632847" cy="3119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9439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33 842 009,65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13 537 685,84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1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в чистоте помещений, дворов и др.</a:t>
                      </a:r>
                    </a:p>
                    <a:p>
                      <a:pPr algn="l"/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65 254,23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23 488,19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6533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Покупка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оборудования, мебели, техники, инвентаря и т.д.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317 245,00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317 245,00</a:t>
                      </a:r>
                    </a:p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 descr="C:\Users\Урмеева АС\Pictures\6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809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345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390863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МБДОУ «Детский сад </a:t>
            </a:r>
            <a:r>
              <a:rPr lang="ru-RU" sz="2400" b="1" dirty="0" smtClean="0">
                <a:solidFill>
                  <a:srgbClr val="C00000"/>
                </a:solidFill>
              </a:rPr>
              <a:t>№ 94» </a:t>
            </a:r>
            <a:endParaRPr lang="ru-RU" sz="2400" b="1" dirty="0">
              <a:solidFill>
                <a:srgbClr val="C00000"/>
              </a:solidFill>
            </a:endParaRPr>
          </a:p>
          <a:p>
            <a:pPr lvl="0" algn="ctr"/>
            <a:r>
              <a:rPr lang="ru-RU" sz="2400" b="1" dirty="0">
                <a:solidFill>
                  <a:srgbClr val="C00000"/>
                </a:solidFill>
              </a:rPr>
              <a:t>г. Нижнекамска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3529600"/>
              </p:ext>
            </p:extLst>
          </p:nvPr>
        </p:nvGraphicFramePr>
        <p:xfrm>
          <a:off x="539553" y="2276873"/>
          <a:ext cx="7848871" cy="38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121"/>
                <a:gridCol w="2207496"/>
                <a:gridCol w="2289254"/>
              </a:tblGrid>
              <a:tr h="1409883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Внебюджет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Поступило в 2016 году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131 914,56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Ремонт, </a:t>
                      </a:r>
                    </a:p>
                    <a:p>
                      <a:pPr algn="l"/>
                      <a:r>
                        <a:rPr lang="ru-RU" sz="2400" b="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3270"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Игрушки</a:t>
                      </a:r>
                    </a:p>
                    <a:p>
                      <a:pPr algn="l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Оснащение образ. процесса</a:t>
                      </a:r>
                      <a:endParaRPr lang="ru-RU" sz="2400" b="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2" descr="C:\Users\Урмеева АС\Pictures\6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809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49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91880" y="390863"/>
            <a:ext cx="53285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МБДОУ «Детский сад комбинированного вида с группами для детей с нарушениями речи № 73» 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г. Нижнекамска</a:t>
            </a:r>
          </a:p>
          <a:p>
            <a:pPr lvl="0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Открыт 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1989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году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13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групп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,221 воспитанников, </a:t>
            </a:r>
          </a:p>
          <a:p>
            <a:pPr lvl="0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40 педагогов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2330710"/>
              </p:ext>
            </p:extLst>
          </p:nvPr>
        </p:nvGraphicFramePr>
        <p:xfrm>
          <a:off x="539553" y="3068519"/>
          <a:ext cx="7632847" cy="336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861"/>
                <a:gridCol w="2146739"/>
                <a:gridCol w="2226247"/>
              </a:tblGrid>
              <a:tr h="1089644">
                <a:tc>
                  <a:txBody>
                    <a:bodyPr/>
                    <a:lstStyle/>
                    <a:p>
                      <a:pPr algn="ctr"/>
                      <a:r>
                        <a:rPr lang="ru-RU" sz="2400" u="sng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Бюджет</a:t>
                      </a:r>
                      <a:endParaRPr lang="ru-RU" sz="2400" u="sng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Выделено на 2016 год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32 3221 158,03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Израсходовано </a:t>
                      </a:r>
                    </a:p>
                    <a:p>
                      <a:pPr algn="ctr"/>
                      <a:r>
                        <a:rPr lang="ru-RU" sz="2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1 п/г 2016 г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ru-RU" sz="24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420 104,55</a:t>
                      </a:r>
                      <a:endParaRPr lang="ru-RU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2994"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Муниципальная программа (закупка материалов для образ.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процесса) (руб.)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4 900,00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4148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в чистоте помещений, дворов и др.)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Канцтовары,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хозтовары</a:t>
                      </a:r>
                      <a:endParaRPr lang="ru-RU" sz="1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Оборудование, мебель и т.д.</a:t>
                      </a:r>
                      <a:endParaRPr lang="ru-RU" sz="1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615,24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20 000,00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7 800,00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17 682,92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pPr marL="457200" indent="-36512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5 280,00</a:t>
                      </a:r>
                      <a:endParaRPr lang="ru-R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1" name="Picture 3" descr="C:\Users\Урмеева АС\Pictures\4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863"/>
            <a:ext cx="26162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76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812</Words>
  <Application>Microsoft Office PowerPoint</Application>
  <PresentationFormat>Экран (4:3)</PresentationFormat>
  <Paragraphs>222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 рассмотрении обращений коррупционной направленности от родителей обучающихся образовательных учреждений  г. Нижнекамска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результатах плановых  выездных проверок в мае 2014года</dc:title>
  <dc:creator>Alsu</dc:creator>
  <cp:lastModifiedBy>Tatyana</cp:lastModifiedBy>
  <cp:revision>25</cp:revision>
  <dcterms:created xsi:type="dcterms:W3CDTF">2014-06-03T13:25:30Z</dcterms:created>
  <dcterms:modified xsi:type="dcterms:W3CDTF">2016-08-17T10:55:29Z</dcterms:modified>
</cp:coreProperties>
</file>